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72" r:id="rId7"/>
    <p:sldId id="258" r:id="rId8"/>
    <p:sldId id="264" r:id="rId9"/>
    <p:sldId id="270" r:id="rId10"/>
    <p:sldId id="273" r:id="rId11"/>
    <p:sldId id="274" r:id="rId12"/>
    <p:sldId id="275" r:id="rId13"/>
    <p:sldId id="265" r:id="rId14"/>
    <p:sldId id="261"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116" autoAdjust="0"/>
  </p:normalViewPr>
  <p:slideViewPr>
    <p:cSldViewPr snapToGrid="0">
      <p:cViewPr varScale="1">
        <p:scale>
          <a:sx n="62" d="100"/>
          <a:sy n="62" d="100"/>
        </p:scale>
        <p:origin x="1488"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7/22/2023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7/22/2023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Cox </a:t>
            </a:r>
            <a:r>
              <a:rPr lang="es-MX" dirty="0" err="1"/>
              <a:t>proportional</a:t>
            </a:r>
            <a:r>
              <a:rPr lang="es-MX" dirty="0"/>
              <a:t> Hazard</a:t>
            </a:r>
          </a:p>
          <a:p>
            <a:endParaRPr lang="fr-FR" dirty="0"/>
          </a:p>
          <a:p>
            <a:r>
              <a:rPr lang="en-US" dirty="0"/>
              <a:t>An increase in a unit (1%) of interest rate (in the future) will increase the log odds of default by 0.18, the more interest rate (in the future), the more probability of default.</a:t>
            </a:r>
            <a:endParaRPr lang="fr-FR" dirty="0"/>
          </a:p>
          <a:p>
            <a:endParaRPr lang="fr-FR" dirty="0"/>
          </a:p>
          <a:p>
            <a:r>
              <a:rPr lang="en-US" dirty="0"/>
              <a:t>For the balance </a:t>
            </a:r>
            <a:r>
              <a:rPr lang="en-US" dirty="0" err="1"/>
              <a:t>varaible</a:t>
            </a:r>
            <a:r>
              <a:rPr lang="en-US" dirty="0"/>
              <a:t>, there is no evident impact on the log odds of default</a:t>
            </a:r>
            <a:endParaRPr lang="fr-FR" dirty="0"/>
          </a:p>
          <a:p>
            <a:endParaRPr lang="fr-FR" dirty="0"/>
          </a:p>
          <a:p>
            <a:r>
              <a:rPr lang="en-US" dirty="0"/>
              <a:t>For the rest of the variables the impact is negative, which means an increase on the FICO score at origin actually decreases the log odds by 0.003, thus, the FICO score actually decreases the probability of default</a:t>
            </a:r>
            <a:endParaRPr lang="fr-FR"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133719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8.png"/><Relationship Id="rId4" Type="http://schemas.openxmlformats.org/officeDocument/2006/relationships/image" Target="../media/image17.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8.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1.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8.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Credit scoring project</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DIAZ GONZALEZ MANJARREZ Fernando</a:t>
            </a:r>
          </a:p>
        </p:txBody>
      </p:sp>
      <p:pic>
        <p:nvPicPr>
          <p:cNvPr id="1026" name="Picture 2" descr="IESEG School of Management | Campus France">
            <a:extLst>
              <a:ext uri="{FF2B5EF4-FFF2-40B4-BE49-F238E27FC236}">
                <a16:creationId xmlns:a16="http://schemas.microsoft.com/office/drawing/2014/main" id="{9089BFB1-0406-E57A-DD6A-25C50349F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74" y="4708710"/>
            <a:ext cx="3462143" cy="1076510"/>
          </a:xfrm>
          <a:prstGeom prst="rect">
            <a:avLst/>
          </a:prstGeom>
          <a:noFill/>
          <a:extLst>
            <a:ext uri="{909E8E84-426E-40DD-AFC4-6F175D3DCCD1}">
              <a14:hiddenFill xmlns:a14="http://schemas.microsoft.com/office/drawing/2010/main">
                <a:solidFill>
                  <a:srgbClr val="FFFFFF"/>
                </a:solidFill>
              </a14:hiddenFill>
            </a:ext>
          </a:extLst>
        </p:spPr>
      </p:pic>
      <p:pic>
        <p:nvPicPr>
          <p:cNvPr id="4" name="Intro">
            <a:hlinkClick r:id="" action="ppaction://media"/>
            <a:extLst>
              <a:ext uri="{FF2B5EF4-FFF2-40B4-BE49-F238E27FC236}">
                <a16:creationId xmlns:a16="http://schemas.microsoft.com/office/drawing/2014/main" id="{462BEFE1-4A4B-5C52-7E8C-DB1A3BC3E6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A212CDA-C7A2-6EFF-0333-AE26A1D28C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765" b="30566"/>
          <a:stretch/>
        </p:blipFill>
        <p:spPr bwMode="auto">
          <a:xfrm>
            <a:off x="5095781" y="1303736"/>
            <a:ext cx="5039371" cy="37961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1">
            <a:extLst>
              <a:ext uri="{FF2B5EF4-FFF2-40B4-BE49-F238E27FC236}">
                <a16:creationId xmlns:a16="http://schemas.microsoft.com/office/drawing/2014/main" id="{278FE77C-2E8E-6687-677C-510FFC0F4EB3}"/>
              </a:ext>
            </a:extLst>
          </p:cNvPr>
          <p:cNvSpPr txBox="1">
            <a:spLocks/>
          </p:cNvSpPr>
          <p:nvPr/>
        </p:nvSpPr>
        <p:spPr>
          <a:xfrm>
            <a:off x="6574776" y="563995"/>
            <a:ext cx="2613612" cy="5054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a:t>Kapplan</a:t>
            </a:r>
            <a:r>
              <a:rPr lang="en-US" sz="2000" dirty="0"/>
              <a:t> Meier fitter</a:t>
            </a:r>
          </a:p>
        </p:txBody>
      </p:sp>
      <p:sp>
        <p:nvSpPr>
          <p:cNvPr id="13" name="Title 1">
            <a:extLst>
              <a:ext uri="{FF2B5EF4-FFF2-40B4-BE49-F238E27FC236}">
                <a16:creationId xmlns:a16="http://schemas.microsoft.com/office/drawing/2014/main" id="{A53D14D8-F502-130B-F233-D497A0247BEC}"/>
              </a:ext>
            </a:extLst>
          </p:cNvPr>
          <p:cNvSpPr>
            <a:spLocks noGrp="1"/>
          </p:cNvSpPr>
          <p:nvPr>
            <p:ph type="title"/>
          </p:nvPr>
        </p:nvSpPr>
        <p:spPr>
          <a:xfrm>
            <a:off x="201414" y="717948"/>
            <a:ext cx="3766904" cy="585788"/>
          </a:xfrm>
        </p:spPr>
        <p:txBody>
          <a:bodyPr>
            <a:normAutofit fontScale="90000"/>
          </a:bodyPr>
          <a:lstStyle/>
          <a:p>
            <a:r>
              <a:rPr lang="en-US" dirty="0"/>
              <a:t>Low vs high outstanding</a:t>
            </a:r>
            <a:br>
              <a:rPr lang="en-US" dirty="0"/>
            </a:br>
            <a:r>
              <a:rPr lang="en-US" dirty="0"/>
              <a:t>Balance </a:t>
            </a:r>
          </a:p>
        </p:txBody>
      </p:sp>
      <p:pic>
        <p:nvPicPr>
          <p:cNvPr id="16" name="Picture 15">
            <a:extLst>
              <a:ext uri="{FF2B5EF4-FFF2-40B4-BE49-F238E27FC236}">
                <a16:creationId xmlns:a16="http://schemas.microsoft.com/office/drawing/2014/main" id="{B6D40595-35AF-A35B-1B3D-5A7AF32BD5B1}"/>
              </a:ext>
            </a:extLst>
          </p:cNvPr>
          <p:cNvPicPr>
            <a:picLocks noChangeAspect="1"/>
          </p:cNvPicPr>
          <p:nvPr/>
        </p:nvPicPr>
        <p:blipFill>
          <a:blip r:embed="rId5"/>
          <a:stretch>
            <a:fillRect/>
          </a:stretch>
        </p:blipFill>
        <p:spPr>
          <a:xfrm>
            <a:off x="5595884" y="5334227"/>
            <a:ext cx="4039164" cy="866896"/>
          </a:xfrm>
          <a:prstGeom prst="rect">
            <a:avLst/>
          </a:prstGeom>
        </p:spPr>
      </p:pic>
      <p:pic>
        <p:nvPicPr>
          <p:cNvPr id="17" name="Recorded Sound">
            <a:hlinkClick r:id="" action="ppaction://media"/>
            <a:extLst>
              <a:ext uri="{FF2B5EF4-FFF2-40B4-BE49-F238E27FC236}">
                <a16:creationId xmlns:a16="http://schemas.microsoft.com/office/drawing/2014/main" id="{B25FFD8B-8E03-A492-0C55-6C30D6D508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7443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7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Impact of variables</a:t>
            </a:r>
          </a:p>
        </p:txBody>
      </p:sp>
      <p:pic>
        <p:nvPicPr>
          <p:cNvPr id="5122" name="Picture 2">
            <a:extLst>
              <a:ext uri="{FF2B5EF4-FFF2-40B4-BE49-F238E27FC236}">
                <a16:creationId xmlns:a16="http://schemas.microsoft.com/office/drawing/2014/main" id="{848AE388-4775-6FE1-21A6-9D83B2254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153" y="2019669"/>
            <a:ext cx="62865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25" name="Recorded Sound">
            <a:hlinkClick r:id="" action="ppaction://media"/>
            <a:extLst>
              <a:ext uri="{FF2B5EF4-FFF2-40B4-BE49-F238E27FC236}">
                <a16:creationId xmlns:a16="http://schemas.microsoft.com/office/drawing/2014/main" id="{F74A8DB3-669D-1088-F1F0-A6926892F9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42942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10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THANK YOU</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DIAZ GONZALEZ MANJARREZ Fernando</a:t>
            </a:r>
          </a:p>
        </p:txBody>
      </p:sp>
      <p:pic>
        <p:nvPicPr>
          <p:cNvPr id="1026" name="Picture 2" descr="IESEG School of Management | Campus France">
            <a:extLst>
              <a:ext uri="{FF2B5EF4-FFF2-40B4-BE49-F238E27FC236}">
                <a16:creationId xmlns:a16="http://schemas.microsoft.com/office/drawing/2014/main" id="{9089BFB1-0406-E57A-DD6A-25C50349F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74" y="4708710"/>
            <a:ext cx="3462143" cy="1076510"/>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EFF6744B-EE9B-19FD-A534-90EC396B45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9675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4762500" cy="3263561"/>
          </a:xfrm>
        </p:spPr>
        <p:txBody>
          <a:bodyPr>
            <a:normAutofit/>
          </a:bodyPr>
          <a:lstStyle/>
          <a:p>
            <a:r>
              <a:rPr lang="en-US" dirty="0"/>
              <a:t>Part 1</a:t>
            </a:r>
          </a:p>
          <a:p>
            <a:pPr marL="285750" indent="-285750">
              <a:buFont typeface="Arial" panose="020B0604020202020204" pitchFamily="34" charset="0"/>
              <a:buChar char="•"/>
            </a:pPr>
            <a:r>
              <a:rPr lang="en-US" dirty="0"/>
              <a:t>Objectives</a:t>
            </a:r>
          </a:p>
          <a:p>
            <a:pPr marL="285750" indent="-285750">
              <a:buFont typeface="Arial" panose="020B0604020202020204" pitchFamily="34" charset="0"/>
              <a:buChar char="•"/>
            </a:pPr>
            <a:r>
              <a:rPr lang="en-US" dirty="0"/>
              <a:t>Data pipeline</a:t>
            </a:r>
          </a:p>
          <a:p>
            <a:pPr marL="285750" indent="-285750">
              <a:buFont typeface="Arial" panose="020B0604020202020204" pitchFamily="34" charset="0"/>
              <a:buChar char="•"/>
            </a:pPr>
            <a:r>
              <a:rPr lang="en-US" dirty="0"/>
              <a:t>Results</a:t>
            </a:r>
          </a:p>
          <a:p>
            <a:r>
              <a:rPr lang="en-US" dirty="0"/>
              <a:t>Part 2</a:t>
            </a:r>
          </a:p>
          <a:p>
            <a:pPr marL="285750" indent="-285750">
              <a:buFont typeface="Arial" panose="020B0604020202020204" pitchFamily="34" charset="0"/>
              <a:buChar char="•"/>
            </a:pPr>
            <a:r>
              <a:rPr lang="en-US" dirty="0"/>
              <a:t>Low vs High outstanding balance</a:t>
            </a:r>
          </a:p>
          <a:p>
            <a:pPr marL="285750" indent="-285750">
              <a:buFont typeface="Arial" panose="020B0604020202020204" pitchFamily="34" charset="0"/>
              <a:buChar char="•"/>
            </a:pPr>
            <a:r>
              <a:rPr lang="en-US" dirty="0"/>
              <a:t>Impact of variables</a:t>
            </a:r>
          </a:p>
          <a:p>
            <a:pPr marL="285750" indent="-285750">
              <a:buFont typeface="Arial" panose="020B0604020202020204" pitchFamily="34" charset="0"/>
              <a:buChar char="•"/>
            </a:pPr>
            <a:endParaRPr lang="en-US" dirty="0"/>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20XX</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pic>
        <p:nvPicPr>
          <p:cNvPr id="7" name="Recorded Sound">
            <a:hlinkClick r:id="" action="ppaction://media"/>
            <a:extLst>
              <a:ext uri="{FF2B5EF4-FFF2-40B4-BE49-F238E27FC236}">
                <a16:creationId xmlns:a16="http://schemas.microsoft.com/office/drawing/2014/main" id="{BFDA0AC0-4A68-FDF8-9EE8-5114FE452F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71321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PART 1</a:t>
            </a:r>
          </a:p>
        </p:txBody>
      </p:sp>
      <p:sp>
        <p:nvSpPr>
          <p:cNvPr id="5" name="Subtitle 4">
            <a:extLst>
              <a:ext uri="{FF2B5EF4-FFF2-40B4-BE49-F238E27FC236}">
                <a16:creationId xmlns:a16="http://schemas.microsoft.com/office/drawing/2014/main" id="{4F416994-0255-D0C9-26D1-87603D8CA227}"/>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05513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err="1"/>
              <a:t>oBJECTIVES</a:t>
            </a: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lstStyle/>
          <a:p>
            <a:r>
              <a:rPr lang="en-US" dirty="0"/>
              <a:t>-Credit scorecard model</a:t>
            </a:r>
          </a:p>
          <a:p>
            <a:r>
              <a:rPr lang="en-US" dirty="0"/>
              <a:t>-Minimize operational risk and associated cost</a:t>
            </a:r>
          </a:p>
          <a:p>
            <a:r>
              <a:rPr lang="en-US" dirty="0"/>
              <a:t>-Easy interpretability and variable importance</a:t>
            </a:r>
          </a:p>
          <a:p>
            <a:r>
              <a:rPr lang="en-US" dirty="0"/>
              <a:t>-Loss given default 75% and risk-free interest 1.5%</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Recorded Sound">
            <a:hlinkClick r:id="" action="ppaction://media"/>
            <a:extLst>
              <a:ext uri="{FF2B5EF4-FFF2-40B4-BE49-F238E27FC236}">
                <a16:creationId xmlns:a16="http://schemas.microsoft.com/office/drawing/2014/main" id="{D58938AA-7EAC-F0D5-7391-CB14C10B02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167211"/>
            <a:ext cx="8421688" cy="1325563"/>
          </a:xfrm>
        </p:spPr>
        <p:txBody>
          <a:bodyPr/>
          <a:lstStyle/>
          <a:p>
            <a:r>
              <a:rPr lang="en-US" dirty="0"/>
              <a:t>Data pipeline</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491337" y="2322558"/>
            <a:ext cx="2317707" cy="533707"/>
          </a:xfrm>
        </p:spPr>
        <p:txBody>
          <a:bodyPr anchor="ctr"/>
          <a:lstStyle/>
          <a:p>
            <a:r>
              <a:rPr lang="en-US" dirty="0"/>
              <a:t>Data cleaning &amp;splitting</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609385" y="3447749"/>
            <a:ext cx="2081610" cy="1066173"/>
          </a:xfrm>
        </p:spPr>
        <p:txBody>
          <a:bodyPr anchor="ctr"/>
          <a:lstStyle/>
          <a:p>
            <a:r>
              <a:rPr lang="en-US" sz="2000" dirty="0"/>
              <a:t>Train: 60%</a:t>
            </a:r>
          </a:p>
          <a:p>
            <a:r>
              <a:rPr lang="en-US" sz="2000" dirty="0"/>
              <a:t>Test: 20%</a:t>
            </a:r>
          </a:p>
          <a:p>
            <a:r>
              <a:rPr lang="en-US" sz="2000" dirty="0"/>
              <a:t>Validation 20%</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393341" y="2378520"/>
            <a:ext cx="2330816" cy="421783"/>
          </a:xfrm>
        </p:spPr>
        <p:txBody>
          <a:bodyPr anchor="ctr"/>
          <a:lstStyle/>
          <a:p>
            <a:r>
              <a:rPr lang="en-US" dirty="0"/>
              <a:t>Data preprocess</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164772" y="2981058"/>
            <a:ext cx="2587387" cy="1999557"/>
          </a:xfrm>
        </p:spPr>
        <p:txBody>
          <a:bodyPr anchor="ctr"/>
          <a:lstStyle/>
          <a:p>
            <a:r>
              <a:rPr lang="en-US" sz="2000" dirty="0"/>
              <a:t>-</a:t>
            </a:r>
            <a:r>
              <a:rPr lang="en-US" sz="2000" dirty="0" err="1"/>
              <a:t>Winsorization</a:t>
            </a:r>
            <a:r>
              <a:rPr lang="en-US" sz="2000" dirty="0"/>
              <a:t> 5%</a:t>
            </a:r>
          </a:p>
          <a:p>
            <a:r>
              <a:rPr lang="en-US" sz="2000" dirty="0"/>
              <a:t>-WOE:5 variables</a:t>
            </a:r>
          </a:p>
          <a:p>
            <a:r>
              <a:rPr lang="en-US" sz="2000" dirty="0"/>
              <a:t>-Dummy variables</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308454" y="2046209"/>
            <a:ext cx="2317707" cy="1086404"/>
          </a:xfrm>
        </p:spPr>
        <p:txBody>
          <a:bodyPr anchor="ctr"/>
          <a:lstStyle/>
          <a:p>
            <a:r>
              <a:rPr lang="en-US" dirty="0"/>
              <a:t>Logistic regression with Reject inference &amp; sampling techniques</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5696087" y="2607306"/>
            <a:ext cx="3650232" cy="2747057"/>
          </a:xfrm>
        </p:spPr>
        <p:txBody>
          <a:bodyPr anchor="ctr"/>
          <a:lstStyle/>
          <a:p>
            <a:r>
              <a:rPr lang="en-US" sz="2000" dirty="0"/>
              <a:t>Reject = Default</a:t>
            </a:r>
          </a:p>
          <a:p>
            <a:r>
              <a:rPr lang="en-US" sz="2000" dirty="0"/>
              <a:t>Probability cutoff 75%</a:t>
            </a:r>
          </a:p>
          <a:p>
            <a:r>
              <a:rPr lang="en-US" sz="2000" dirty="0"/>
              <a:t>Predictive</a:t>
            </a:r>
          </a:p>
        </p:txBody>
      </p:sp>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9365613" y="2417881"/>
            <a:ext cx="2317706" cy="343061"/>
          </a:xfrm>
        </p:spPr>
        <p:txBody>
          <a:bodyPr anchor="ctr"/>
          <a:lstStyle/>
          <a:p>
            <a:r>
              <a:rPr lang="en-US" dirty="0"/>
              <a:t>Scorecard &amp; cost</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9346319" y="2579915"/>
            <a:ext cx="2440457" cy="2747057"/>
          </a:xfrm>
        </p:spPr>
        <p:txBody>
          <a:bodyPr anchor="ctr"/>
          <a:lstStyle/>
          <a:p>
            <a:r>
              <a:rPr lang="en-US" sz="2000" dirty="0"/>
              <a:t>Minimize cost</a:t>
            </a:r>
          </a:p>
          <a:p>
            <a:r>
              <a:rPr lang="en-US" sz="2000" dirty="0"/>
              <a:t>Scorecard evaluation</a:t>
            </a:r>
          </a:p>
        </p:txBody>
      </p:sp>
      <p:sp>
        <p:nvSpPr>
          <p:cNvPr id="26" name="Text Placeholder 12">
            <a:extLst>
              <a:ext uri="{FF2B5EF4-FFF2-40B4-BE49-F238E27FC236}">
                <a16:creationId xmlns:a16="http://schemas.microsoft.com/office/drawing/2014/main" id="{6CDE40C2-172B-E608-B09C-FB2FA5F09E5D}"/>
              </a:ext>
            </a:extLst>
          </p:cNvPr>
          <p:cNvSpPr txBox="1">
            <a:spLocks/>
          </p:cNvSpPr>
          <p:nvPr/>
        </p:nvSpPr>
        <p:spPr>
          <a:xfrm>
            <a:off x="6252570" y="4673541"/>
            <a:ext cx="2582096" cy="1740494"/>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a:t>Over</a:t>
            </a:r>
          </a:p>
          <a:p>
            <a:r>
              <a:rPr lang="en-US" sz="2000" dirty="0"/>
              <a:t>Under</a:t>
            </a:r>
          </a:p>
          <a:p>
            <a:r>
              <a:rPr lang="en-US" sz="2000" dirty="0"/>
              <a:t>Normal</a:t>
            </a:r>
          </a:p>
        </p:txBody>
      </p:sp>
      <p:sp>
        <p:nvSpPr>
          <p:cNvPr id="27" name="Right Brace 26">
            <a:extLst>
              <a:ext uri="{FF2B5EF4-FFF2-40B4-BE49-F238E27FC236}">
                <a16:creationId xmlns:a16="http://schemas.microsoft.com/office/drawing/2014/main" id="{0210BB4D-A13E-671B-6292-8A87FEE162C3}"/>
              </a:ext>
            </a:extLst>
          </p:cNvPr>
          <p:cNvSpPr/>
          <p:nvPr/>
        </p:nvSpPr>
        <p:spPr>
          <a:xfrm rot="5400000">
            <a:off x="7327111" y="3334009"/>
            <a:ext cx="400050" cy="267906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pic>
        <p:nvPicPr>
          <p:cNvPr id="28" name="Recorded Sound">
            <a:hlinkClick r:id="" action="ppaction://media"/>
            <a:extLst>
              <a:ext uri="{FF2B5EF4-FFF2-40B4-BE49-F238E27FC236}">
                <a16:creationId xmlns:a16="http://schemas.microsoft.com/office/drawing/2014/main" id="{597169E0-4013-21E0-560D-1A6DDFA5EC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32601" y="1440346"/>
            <a:ext cx="487363" cy="487363"/>
          </a:xfrm>
          <a:prstGeom prst="rect">
            <a:avLst/>
          </a:prstGeom>
        </p:spPr>
      </p:pic>
    </p:spTree>
    <p:extLst>
      <p:ext uri="{BB962C8B-B14F-4D97-AF65-F5344CB8AC3E}">
        <p14:creationId xmlns:p14="http://schemas.microsoft.com/office/powerpoint/2010/main" val="261930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853"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RESULTS</a:t>
            </a:r>
          </a:p>
        </p:txBody>
      </p:sp>
      <p:pic>
        <p:nvPicPr>
          <p:cNvPr id="9" name="Picture 8">
            <a:extLst>
              <a:ext uri="{FF2B5EF4-FFF2-40B4-BE49-F238E27FC236}">
                <a16:creationId xmlns:a16="http://schemas.microsoft.com/office/drawing/2014/main" id="{E10CBA1C-C110-DBAD-2000-93192C299A67}"/>
              </a:ext>
            </a:extLst>
          </p:cNvPr>
          <p:cNvPicPr>
            <a:picLocks noChangeAspect="1"/>
          </p:cNvPicPr>
          <p:nvPr/>
        </p:nvPicPr>
        <p:blipFill>
          <a:blip r:embed="rId4"/>
          <a:stretch>
            <a:fillRect/>
          </a:stretch>
        </p:blipFill>
        <p:spPr>
          <a:xfrm>
            <a:off x="668785" y="2196476"/>
            <a:ext cx="4363059" cy="3162741"/>
          </a:xfrm>
          <a:prstGeom prst="rect">
            <a:avLst/>
          </a:prstGeom>
        </p:spPr>
      </p:pic>
      <p:pic>
        <p:nvPicPr>
          <p:cNvPr id="14" name="Picture 13">
            <a:extLst>
              <a:ext uri="{FF2B5EF4-FFF2-40B4-BE49-F238E27FC236}">
                <a16:creationId xmlns:a16="http://schemas.microsoft.com/office/drawing/2014/main" id="{C72C1C37-2D4D-5CBA-4819-1F2E5599F24E}"/>
              </a:ext>
            </a:extLst>
          </p:cNvPr>
          <p:cNvPicPr>
            <a:picLocks noChangeAspect="1"/>
          </p:cNvPicPr>
          <p:nvPr/>
        </p:nvPicPr>
        <p:blipFill>
          <a:blip r:embed="rId5"/>
          <a:stretch>
            <a:fillRect/>
          </a:stretch>
        </p:blipFill>
        <p:spPr>
          <a:xfrm>
            <a:off x="5269267" y="1360508"/>
            <a:ext cx="6683925" cy="5045869"/>
          </a:xfrm>
          <a:prstGeom prst="rect">
            <a:avLst/>
          </a:prstGeom>
        </p:spPr>
      </p:pic>
      <p:pic>
        <p:nvPicPr>
          <p:cNvPr id="15" name="Recorded Sound">
            <a:hlinkClick r:id="" action="ppaction://media"/>
            <a:extLst>
              <a:ext uri="{FF2B5EF4-FFF2-40B4-BE49-F238E27FC236}">
                <a16:creationId xmlns:a16="http://schemas.microsoft.com/office/drawing/2014/main" id="{8E0471B8-37A5-41D3-E76D-B6793160D8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8963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2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RESULTS</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2" name="Recorded Sound">
            <a:hlinkClick r:id="" action="ppaction://media"/>
            <a:extLst>
              <a:ext uri="{FF2B5EF4-FFF2-40B4-BE49-F238E27FC236}">
                <a16:creationId xmlns:a16="http://schemas.microsoft.com/office/drawing/2014/main" id="{D51CCC4B-EB00-D984-4C23-CA7C99E1E7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10118" y="4827973"/>
            <a:ext cx="487363" cy="487363"/>
          </a:xfrm>
          <a:prstGeom prst="rect">
            <a:avLst/>
          </a:prstGeom>
        </p:spPr>
      </p:pic>
      <p:pic>
        <p:nvPicPr>
          <p:cNvPr id="2052" name="Picture 4">
            <a:extLst>
              <a:ext uri="{FF2B5EF4-FFF2-40B4-BE49-F238E27FC236}">
                <a16:creationId xmlns:a16="http://schemas.microsoft.com/office/drawing/2014/main" id="{201D523D-F22C-D91C-4A6A-A0C86D0E6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3150" y="873125"/>
            <a:ext cx="7505700"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06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RESULTS</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graphicFrame>
        <p:nvGraphicFramePr>
          <p:cNvPr id="2" name="Table 3">
            <a:extLst>
              <a:ext uri="{FF2B5EF4-FFF2-40B4-BE49-F238E27FC236}">
                <a16:creationId xmlns:a16="http://schemas.microsoft.com/office/drawing/2014/main" id="{0C1E6EE3-44C3-11AD-49BB-56E4B718D754}"/>
              </a:ext>
            </a:extLst>
          </p:cNvPr>
          <p:cNvGraphicFramePr>
            <a:graphicFrameLocks noGrp="1"/>
          </p:cNvGraphicFramePr>
          <p:nvPr>
            <p:extLst>
              <p:ext uri="{D42A27DB-BD31-4B8C-83A1-F6EECF244321}">
                <p14:modId xmlns:p14="http://schemas.microsoft.com/office/powerpoint/2010/main" val="1250041982"/>
              </p:ext>
            </p:extLst>
          </p:nvPr>
        </p:nvGraphicFramePr>
        <p:xfrm>
          <a:off x="482600" y="1945639"/>
          <a:ext cx="5003800" cy="4392300"/>
        </p:xfrm>
        <a:graphic>
          <a:graphicData uri="http://schemas.openxmlformats.org/drawingml/2006/table">
            <a:tbl>
              <a:tblPr firstRow="1" bandRow="1">
                <a:tableStyleId>{5C22544A-7EE6-4342-B048-85BDC9FD1C3A}</a:tableStyleId>
              </a:tblPr>
              <a:tblGrid>
                <a:gridCol w="2501900">
                  <a:extLst>
                    <a:ext uri="{9D8B030D-6E8A-4147-A177-3AD203B41FA5}">
                      <a16:colId xmlns:a16="http://schemas.microsoft.com/office/drawing/2014/main" val="3351333014"/>
                    </a:ext>
                  </a:extLst>
                </a:gridCol>
                <a:gridCol w="2501900">
                  <a:extLst>
                    <a:ext uri="{9D8B030D-6E8A-4147-A177-3AD203B41FA5}">
                      <a16:colId xmlns:a16="http://schemas.microsoft.com/office/drawing/2014/main" val="214847168"/>
                    </a:ext>
                  </a:extLst>
                </a:gridCol>
              </a:tblGrid>
              <a:tr h="732050">
                <a:tc>
                  <a:txBody>
                    <a:bodyPr/>
                    <a:lstStyle/>
                    <a:p>
                      <a:pPr algn="ctr"/>
                      <a:r>
                        <a:rPr lang="es-MX" dirty="0"/>
                        <a:t>Variable</a:t>
                      </a:r>
                      <a:endParaRPr lang="fr-FR" dirty="0"/>
                    </a:p>
                  </a:txBody>
                  <a:tcPr anchor="ctr"/>
                </a:tc>
                <a:tc>
                  <a:txBody>
                    <a:bodyPr/>
                    <a:lstStyle/>
                    <a:p>
                      <a:pPr algn="ctr"/>
                      <a:r>
                        <a:rPr lang="es-MX" dirty="0" err="1"/>
                        <a:t>Avarage</a:t>
                      </a:r>
                      <a:r>
                        <a:rPr lang="es-MX" dirty="0"/>
                        <a:t> </a:t>
                      </a:r>
                      <a:r>
                        <a:rPr lang="es-MX" dirty="0" err="1"/>
                        <a:t>impact</a:t>
                      </a:r>
                      <a:endParaRPr lang="fr-FR" dirty="0"/>
                    </a:p>
                  </a:txBody>
                  <a:tcPr anchor="ctr"/>
                </a:tc>
                <a:extLst>
                  <a:ext uri="{0D108BD9-81ED-4DB2-BD59-A6C34878D82A}">
                    <a16:rowId xmlns:a16="http://schemas.microsoft.com/office/drawing/2014/main" val="875403279"/>
                  </a:ext>
                </a:extLst>
              </a:tr>
              <a:tr h="732050">
                <a:tc>
                  <a:txBody>
                    <a:bodyPr/>
                    <a:lstStyle/>
                    <a:p>
                      <a:pPr algn="ctr"/>
                      <a:r>
                        <a:rPr lang="es-MX" dirty="0" err="1"/>
                        <a:t>Year</a:t>
                      </a:r>
                      <a:r>
                        <a:rPr lang="es-MX" dirty="0"/>
                        <a:t> </a:t>
                      </a:r>
                      <a:r>
                        <a:rPr lang="es-MX" dirty="0" err="1"/>
                        <a:t>birth</a:t>
                      </a:r>
                      <a:endParaRPr lang="fr-FR" dirty="0"/>
                    </a:p>
                  </a:txBody>
                  <a:tcPr anchor="ctr"/>
                </a:tc>
                <a:tc>
                  <a:txBody>
                    <a:bodyPr/>
                    <a:lstStyle/>
                    <a:p>
                      <a:pPr algn="ctr"/>
                      <a:r>
                        <a:rPr lang="es-MX" dirty="0"/>
                        <a:t>90</a:t>
                      </a:r>
                      <a:endParaRPr lang="fr-FR" dirty="0"/>
                    </a:p>
                  </a:txBody>
                  <a:tcPr/>
                </a:tc>
                <a:extLst>
                  <a:ext uri="{0D108BD9-81ED-4DB2-BD59-A6C34878D82A}">
                    <a16:rowId xmlns:a16="http://schemas.microsoft.com/office/drawing/2014/main" val="1997466631"/>
                  </a:ext>
                </a:extLst>
              </a:tr>
              <a:tr h="732050">
                <a:tc>
                  <a:txBody>
                    <a:bodyPr/>
                    <a:lstStyle/>
                    <a:p>
                      <a:pPr algn="ctr"/>
                      <a:r>
                        <a:rPr lang="es-MX" dirty="0"/>
                        <a:t>EXT3</a:t>
                      </a:r>
                      <a:endParaRPr lang="fr-FR" dirty="0"/>
                    </a:p>
                  </a:txBody>
                  <a:tcPr anchor="ctr"/>
                </a:tc>
                <a:tc>
                  <a:txBody>
                    <a:bodyPr/>
                    <a:lstStyle/>
                    <a:p>
                      <a:pPr algn="ctr"/>
                      <a:r>
                        <a:rPr lang="es-MX" dirty="0"/>
                        <a:t>-81</a:t>
                      </a:r>
                      <a:endParaRPr lang="fr-FR" dirty="0"/>
                    </a:p>
                  </a:txBody>
                  <a:tcPr/>
                </a:tc>
                <a:extLst>
                  <a:ext uri="{0D108BD9-81ED-4DB2-BD59-A6C34878D82A}">
                    <a16:rowId xmlns:a16="http://schemas.microsoft.com/office/drawing/2014/main" val="1182856843"/>
                  </a:ext>
                </a:extLst>
              </a:tr>
              <a:tr h="732050">
                <a:tc>
                  <a:txBody>
                    <a:bodyPr/>
                    <a:lstStyle/>
                    <a:p>
                      <a:pPr algn="ctr"/>
                      <a:r>
                        <a:rPr lang="es-MX" dirty="0"/>
                        <a:t>EXT1</a:t>
                      </a:r>
                      <a:endParaRPr lang="fr-FR" dirty="0"/>
                    </a:p>
                  </a:txBody>
                  <a:tcPr anchor="ctr"/>
                </a:tc>
                <a:tc>
                  <a:txBody>
                    <a:bodyPr/>
                    <a:lstStyle/>
                    <a:p>
                      <a:pPr algn="ctr"/>
                      <a:r>
                        <a:rPr lang="es-MX" dirty="0"/>
                        <a:t>-67</a:t>
                      </a:r>
                      <a:endParaRPr lang="fr-FR" dirty="0"/>
                    </a:p>
                  </a:txBody>
                  <a:tcPr/>
                </a:tc>
                <a:extLst>
                  <a:ext uri="{0D108BD9-81ED-4DB2-BD59-A6C34878D82A}">
                    <a16:rowId xmlns:a16="http://schemas.microsoft.com/office/drawing/2014/main" val="3483700720"/>
                  </a:ext>
                </a:extLst>
              </a:tr>
              <a:tr h="732050">
                <a:tc>
                  <a:txBody>
                    <a:bodyPr/>
                    <a:lstStyle/>
                    <a:p>
                      <a:pPr algn="ctr"/>
                      <a:r>
                        <a:rPr lang="es-MX" dirty="0"/>
                        <a:t>EXT2</a:t>
                      </a:r>
                      <a:endParaRPr lang="fr-FR" dirty="0"/>
                    </a:p>
                  </a:txBody>
                  <a:tcPr anchor="ctr"/>
                </a:tc>
                <a:tc>
                  <a:txBody>
                    <a:bodyPr/>
                    <a:lstStyle/>
                    <a:p>
                      <a:pPr algn="ctr"/>
                      <a:r>
                        <a:rPr lang="es-MX" dirty="0"/>
                        <a:t>-52</a:t>
                      </a:r>
                      <a:endParaRPr lang="fr-FR" dirty="0"/>
                    </a:p>
                  </a:txBody>
                  <a:tcPr/>
                </a:tc>
                <a:extLst>
                  <a:ext uri="{0D108BD9-81ED-4DB2-BD59-A6C34878D82A}">
                    <a16:rowId xmlns:a16="http://schemas.microsoft.com/office/drawing/2014/main" val="829544640"/>
                  </a:ext>
                </a:extLst>
              </a:tr>
              <a:tr h="732050">
                <a:tc>
                  <a:txBody>
                    <a:bodyPr/>
                    <a:lstStyle/>
                    <a:p>
                      <a:pPr algn="ctr"/>
                      <a:r>
                        <a:rPr lang="es-MX" dirty="0"/>
                        <a:t>Mobile </a:t>
                      </a:r>
                      <a:r>
                        <a:rPr lang="es-MX" dirty="0" err="1"/>
                        <a:t>Number</a:t>
                      </a:r>
                      <a:endParaRPr lang="fr-FR" dirty="0"/>
                    </a:p>
                  </a:txBody>
                  <a:tcPr anchor="ctr"/>
                </a:tc>
                <a:tc>
                  <a:txBody>
                    <a:bodyPr/>
                    <a:lstStyle/>
                    <a:p>
                      <a:pPr algn="ctr"/>
                      <a:r>
                        <a:rPr lang="es-MX" dirty="0"/>
                        <a:t>53</a:t>
                      </a:r>
                      <a:endParaRPr lang="fr-FR" dirty="0"/>
                    </a:p>
                  </a:txBody>
                  <a:tcPr/>
                </a:tc>
                <a:extLst>
                  <a:ext uri="{0D108BD9-81ED-4DB2-BD59-A6C34878D82A}">
                    <a16:rowId xmlns:a16="http://schemas.microsoft.com/office/drawing/2014/main" val="2313954493"/>
                  </a:ext>
                </a:extLst>
              </a:tr>
            </a:tbl>
          </a:graphicData>
        </a:graphic>
      </p:graphicFrame>
      <p:sp>
        <p:nvSpPr>
          <p:cNvPr id="4" name="Text Placeholder 2">
            <a:extLst>
              <a:ext uri="{FF2B5EF4-FFF2-40B4-BE49-F238E27FC236}">
                <a16:creationId xmlns:a16="http://schemas.microsoft.com/office/drawing/2014/main" id="{263708D3-C25A-FDC9-04DC-BAE74C4ABD81}"/>
              </a:ext>
            </a:extLst>
          </p:cNvPr>
          <p:cNvSpPr txBox="1">
            <a:spLocks/>
          </p:cNvSpPr>
          <p:nvPr/>
        </p:nvSpPr>
        <p:spPr>
          <a:xfrm>
            <a:off x="2112886" y="1284456"/>
            <a:ext cx="7608164" cy="53370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Top 5 variables with average impact in score</a:t>
            </a:r>
          </a:p>
        </p:txBody>
      </p:sp>
      <p:pic>
        <p:nvPicPr>
          <p:cNvPr id="3078" name="Picture 6">
            <a:extLst>
              <a:ext uri="{FF2B5EF4-FFF2-40B4-BE49-F238E27FC236}">
                <a16:creationId xmlns:a16="http://schemas.microsoft.com/office/drawing/2014/main" id="{4C27C4DA-D526-73BA-B12C-2C78A4B33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968" y="2151293"/>
            <a:ext cx="5436832" cy="4263415"/>
          </a:xfrm>
          <a:prstGeom prst="rect">
            <a:avLst/>
          </a:prstGeom>
          <a:noFill/>
          <a:extLst>
            <a:ext uri="{909E8E84-426E-40DD-AFC4-6F175D3DCCD1}">
              <a14:hiddenFill xmlns:a14="http://schemas.microsoft.com/office/drawing/2010/main">
                <a:solidFill>
                  <a:srgbClr val="FFFFFF"/>
                </a:solidFill>
              </a14:hiddenFill>
            </a:ext>
          </a:extLst>
        </p:spPr>
      </p:pic>
      <p:pic>
        <p:nvPicPr>
          <p:cNvPr id="6" name="Recorded Sound">
            <a:hlinkClick r:id="" action="ppaction://media"/>
            <a:extLst>
              <a:ext uri="{FF2B5EF4-FFF2-40B4-BE49-F238E27FC236}">
                <a16:creationId xmlns:a16="http://schemas.microsoft.com/office/drawing/2014/main" id="{9538F657-3189-4A86-3900-C61DAADAF9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2589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PART 2</a:t>
            </a:r>
          </a:p>
        </p:txBody>
      </p:sp>
      <p:sp>
        <p:nvSpPr>
          <p:cNvPr id="5" name="Subtitle 4">
            <a:extLst>
              <a:ext uri="{FF2B5EF4-FFF2-40B4-BE49-F238E27FC236}">
                <a16:creationId xmlns:a16="http://schemas.microsoft.com/office/drawing/2014/main" id="{4F416994-0255-D0C9-26D1-87603D8CA227}"/>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206716738"/>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{265BFF64-7EBE-4250-84BA-76BEF64D53F2}tf67328976_win32</Template>
  <TotalTime>0</TotalTime>
  <Words>272</Words>
  <Application>Microsoft Office PowerPoint</Application>
  <PresentationFormat>Widescreen</PresentationFormat>
  <Paragraphs>73</Paragraphs>
  <Slides>12</Slides>
  <Notes>1</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Tenorite</vt:lpstr>
      <vt:lpstr>Office Theme</vt:lpstr>
      <vt:lpstr>Credit scoring project</vt:lpstr>
      <vt:lpstr>AGENDA</vt:lpstr>
      <vt:lpstr>PART 1</vt:lpstr>
      <vt:lpstr>oBJECTIVES</vt:lpstr>
      <vt:lpstr>Data pipeline</vt:lpstr>
      <vt:lpstr>RESULTS</vt:lpstr>
      <vt:lpstr>RESULTS</vt:lpstr>
      <vt:lpstr>RESULTS</vt:lpstr>
      <vt:lpstr>PART 2</vt:lpstr>
      <vt:lpstr>Low vs high outstanding Balance </vt:lpstr>
      <vt:lpstr>Impact of variables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scoring project</dc:title>
  <dc:creator>DIAZ GONZALEZ MANJARREZ Fernando</dc:creator>
  <cp:lastModifiedBy>DIAZ GONZALEZ MANJARREZ Fernando</cp:lastModifiedBy>
  <cp:revision>3</cp:revision>
  <dcterms:created xsi:type="dcterms:W3CDTF">2023-07-22T16:04:05Z</dcterms:created>
  <dcterms:modified xsi:type="dcterms:W3CDTF">2023-07-23T15:56:02Z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